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955" r:id="rId2"/>
  </p:sldMasterIdLst>
  <p:notesMasterIdLst>
    <p:notesMasterId r:id="rId27"/>
  </p:notesMasterIdLst>
  <p:sldIdLst>
    <p:sldId id="310" r:id="rId3"/>
    <p:sldId id="302" r:id="rId4"/>
    <p:sldId id="306" r:id="rId5"/>
    <p:sldId id="312" r:id="rId6"/>
    <p:sldId id="276" r:id="rId7"/>
    <p:sldId id="308" r:id="rId8"/>
    <p:sldId id="287" r:id="rId9"/>
    <p:sldId id="289" r:id="rId10"/>
    <p:sldId id="309" r:id="rId11"/>
    <p:sldId id="311" r:id="rId12"/>
    <p:sldId id="313" r:id="rId13"/>
    <p:sldId id="284" r:id="rId14"/>
    <p:sldId id="277" r:id="rId15"/>
    <p:sldId id="291" r:id="rId16"/>
    <p:sldId id="292" r:id="rId17"/>
    <p:sldId id="293" r:id="rId18"/>
    <p:sldId id="295" r:id="rId19"/>
    <p:sldId id="296" r:id="rId20"/>
    <p:sldId id="299" r:id="rId21"/>
    <p:sldId id="274" r:id="rId22"/>
    <p:sldId id="297" r:id="rId23"/>
    <p:sldId id="288" r:id="rId24"/>
    <p:sldId id="278" r:id="rId25"/>
    <p:sldId id="290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8000"/>
    <a:srgbClr val="00FF00"/>
    <a:srgbClr val="FFFF00"/>
    <a:srgbClr val="FF00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389" autoAdjust="0"/>
  </p:normalViewPr>
  <p:slideViewPr>
    <p:cSldViewPr snapToGrid="0">
      <p:cViewPr varScale="1">
        <p:scale>
          <a:sx n="90" d="100"/>
          <a:sy n="90" d="100"/>
        </p:scale>
        <p:origin x="5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4E4B03D-8418-4710-A318-A38B1BF9B1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0303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4362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4FE29A2-5D0A-417A-9DED-06643CFC77BC}" type="slidenum">
              <a:rPr lang="en-US" altLang="en-US" sz="1200"/>
              <a:pPr/>
              <a:t>15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445593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4FE29A2-5D0A-417A-9DED-06643CFC77BC}" type="slidenum">
              <a:rPr lang="en-US" altLang="en-US" sz="1200"/>
              <a:pPr/>
              <a:t>16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425537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4FE29A2-5D0A-417A-9DED-06643CFC77BC}" type="slidenum">
              <a:rPr lang="en-US" altLang="en-US" sz="1200"/>
              <a:pPr/>
              <a:t>17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441029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" charset="0"/>
                <a:ea typeface="ＭＳ Ｐゴシック" charset="-128"/>
              </a:rPr>
              <a:t>For visual impact,</a:t>
            </a:r>
            <a:r>
              <a:rPr lang="en-US" altLang="en-US" baseline="0" dirty="0" smtClean="0">
                <a:latin typeface="Times" charset="0"/>
                <a:ea typeface="ＭＳ Ｐゴシック" charset="-128"/>
              </a:rPr>
              <a:t> do not get carried away</a:t>
            </a:r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4FE29A2-5D0A-417A-9DED-06643CFC77BC}" type="slidenum">
              <a:rPr lang="en-US" altLang="en-US" sz="1200"/>
              <a:pPr/>
              <a:t>18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066973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Because you can do it does not mean you should!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85866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1625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Great colorful</a:t>
            </a:r>
            <a:r>
              <a:rPr lang="en-US" baseline="0" dirty="0" smtClean="0"/>
              <a:t> slides but don’t forget what is important is the central message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4876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Were you thorough? Did you get to the what, why,…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045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need</a:t>
            </a:r>
            <a:r>
              <a:rPr lang="en-US" baseline="0" dirty="0" smtClean="0"/>
              <a:t> to memorize, but practice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0206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physical</a:t>
            </a:r>
            <a:r>
              <a:rPr lang="en-US" baseline="0" dirty="0" smtClean="0"/>
              <a:t> relaxation, deep breathing</a:t>
            </a:r>
          </a:p>
          <a:p>
            <a:r>
              <a:rPr lang="en-US" baseline="0" dirty="0" smtClean="0"/>
              <a:t>Visualize yourself giving a great presentation</a:t>
            </a:r>
          </a:p>
          <a:p>
            <a:r>
              <a:rPr lang="en-US" baseline="0" dirty="0" smtClean="0"/>
              <a:t>Practice </a:t>
            </a:r>
            <a:r>
              <a:rPr lang="en-US" baseline="0" dirty="0" err="1" smtClean="0"/>
              <a:t>practice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185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7F741-4FAA-E345-9DB4-31149D9334F0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417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 they need to learn?</a:t>
            </a:r>
          </a:p>
          <a:p>
            <a:r>
              <a:rPr lang="en-US" dirty="0" smtClean="0"/>
              <a:t>Why</a:t>
            </a:r>
            <a:r>
              <a:rPr lang="en-US" baseline="0" dirty="0" smtClean="0"/>
              <a:t> should they listen?</a:t>
            </a:r>
            <a:endParaRPr lang="en-US" dirty="0" smtClean="0"/>
          </a:p>
          <a:p>
            <a:r>
              <a:rPr lang="en-US" dirty="0" smtClean="0"/>
              <a:t>What do they already know that you do not need to repeat?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572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n-US" baseline="0" dirty="0" smtClean="0"/>
              <a:t> you had only one sentence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487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Lead: challenging question, amazing fact, interesting title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0770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Lead: challenging question, amazing fact, interesting title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225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>
                <a:latin typeface="Times" charset="0"/>
                <a:ea typeface="ＭＳ Ｐゴシック" charset="-128"/>
              </a:rPr>
              <a:t>Audience’s attention drawn from speaker to screen, so support and clarify your</a:t>
            </a:r>
            <a:r>
              <a:rPr lang="en-US" altLang="en-US" baseline="0" dirty="0" smtClean="0">
                <a:latin typeface="Times" charset="0"/>
                <a:ea typeface="ＭＳ Ｐゴシック" charset="-128"/>
              </a:rPr>
              <a:t> spoken words</a:t>
            </a:r>
            <a:r>
              <a:rPr lang="en-US" altLang="en-US" dirty="0" smtClean="0">
                <a:latin typeface="Times" charset="0"/>
                <a:ea typeface="ＭＳ Ｐゴシック" charset="-128"/>
              </a:rPr>
              <a:t> </a:t>
            </a:r>
          </a:p>
          <a:p>
            <a:r>
              <a:rPr lang="en-US" altLang="en-US" dirty="0" smtClean="0">
                <a:latin typeface="Times" charset="0"/>
                <a:ea typeface="ＭＳ Ｐゴシック" charset="-128"/>
              </a:rPr>
              <a:t>Dark room is invitation to doze!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4B03D-8418-4710-A318-A38B1BF9B11A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78437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4FE29A2-5D0A-417A-9DED-06643CFC77BC}" type="slidenum">
              <a:rPr lang="en-US" altLang="en-US" sz="1200"/>
              <a:pPr/>
              <a:t>13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78552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" charset="0"/>
              <a:ea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4FE29A2-5D0A-417A-9DED-06643CFC77BC}" type="slidenum">
              <a:rPr lang="en-US" altLang="en-US" sz="1200"/>
              <a:pPr/>
              <a:t>14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99825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776" y="3024"/>
              <a:ext cx="3929" cy="1290"/>
              <a:chOff x="1776" y="3024"/>
              <a:chExt cx="3929" cy="1290"/>
            </a:xfrm>
          </p:grpSpPr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>
                <a:off x="2268" y="3934"/>
                <a:ext cx="638" cy="377"/>
                <a:chOff x="2268" y="3934"/>
                <a:chExt cx="638" cy="377"/>
              </a:xfrm>
            </p:grpSpPr>
            <p:sp>
              <p:nvSpPr>
                <p:cNvPr id="60" name="Oval 6"/>
                <p:cNvSpPr>
                  <a:spLocks noChangeArrowheads="1"/>
                </p:cNvSpPr>
                <p:nvPr/>
              </p:nvSpPr>
              <p:spPr bwMode="hidden">
                <a:xfrm>
                  <a:off x="2268" y="3934"/>
                  <a:ext cx="638" cy="37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61" name="Oval 7"/>
                <p:cNvSpPr>
                  <a:spLocks noChangeArrowheads="1"/>
                </p:cNvSpPr>
                <p:nvPr/>
              </p:nvSpPr>
              <p:spPr bwMode="hidden">
                <a:xfrm>
                  <a:off x="2314" y="3958"/>
                  <a:ext cx="543" cy="3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87843"/>
                        <a:invGamma/>
                      </a:schemeClr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62" name="Oval 8"/>
                <p:cNvSpPr>
                  <a:spLocks noChangeArrowheads="1"/>
                </p:cNvSpPr>
                <p:nvPr/>
              </p:nvSpPr>
              <p:spPr bwMode="hidden">
                <a:xfrm>
                  <a:off x="2341" y="3979"/>
                  <a:ext cx="501" cy="2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0980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63" name="Oval 9"/>
                <p:cNvSpPr>
                  <a:spLocks noChangeArrowheads="1"/>
                </p:cNvSpPr>
                <p:nvPr/>
              </p:nvSpPr>
              <p:spPr bwMode="hidden">
                <a:xfrm>
                  <a:off x="2368" y="3997"/>
                  <a:ext cx="444" cy="25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64" name="Oval 10"/>
                <p:cNvSpPr>
                  <a:spLocks noChangeArrowheads="1"/>
                </p:cNvSpPr>
                <p:nvPr/>
              </p:nvSpPr>
              <p:spPr bwMode="hidden">
                <a:xfrm>
                  <a:off x="2385" y="4005"/>
                  <a:ext cx="413" cy="24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65" name="Oval 11"/>
                <p:cNvSpPr>
                  <a:spLocks noChangeArrowheads="1"/>
                </p:cNvSpPr>
                <p:nvPr/>
              </p:nvSpPr>
              <p:spPr bwMode="hidden">
                <a:xfrm>
                  <a:off x="2437" y="4026"/>
                  <a:ext cx="306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66" name="Oval 12"/>
                <p:cNvSpPr>
                  <a:spLocks noChangeArrowheads="1"/>
                </p:cNvSpPr>
                <p:nvPr/>
              </p:nvSpPr>
              <p:spPr bwMode="hidden">
                <a:xfrm>
                  <a:off x="2476" y="4056"/>
                  <a:ext cx="227" cy="13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67" name="Oval 13"/>
                <p:cNvSpPr>
                  <a:spLocks noChangeArrowheads="1"/>
                </p:cNvSpPr>
                <p:nvPr/>
              </p:nvSpPr>
              <p:spPr bwMode="hidden">
                <a:xfrm>
                  <a:off x="2542" y="4097"/>
                  <a:ext cx="90" cy="6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</p:grpSp>
          <p:sp>
            <p:nvSpPr>
              <p:cNvPr id="8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9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2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3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4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4706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5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6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7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8" name="Freeform 24"/>
              <p:cNvSpPr>
                <a:spLocks/>
              </p:cNvSpPr>
              <p:nvPr/>
            </p:nvSpPr>
            <p:spPr bwMode="hidden">
              <a:xfrm>
                <a:off x="4175" y="4050"/>
                <a:ext cx="180" cy="132"/>
              </a:xfrm>
              <a:custGeom>
                <a:avLst/>
                <a:gdLst/>
                <a:ahLst/>
                <a:cxnLst>
                  <a:cxn ang="0">
                    <a:pos x="0" y="132"/>
                  </a:cxn>
                  <a:cxn ang="0">
                    <a:pos x="29" y="132"/>
                  </a:cxn>
                  <a:cxn ang="0">
                    <a:pos x="77" y="108"/>
                  </a:cxn>
                  <a:cxn ang="0">
                    <a:pos x="119" y="78"/>
                  </a:cxn>
                  <a:cxn ang="0">
                    <a:pos x="155" y="48"/>
                  </a:cxn>
                  <a:cxn ang="0">
                    <a:pos x="179" y="12"/>
                  </a:cxn>
                  <a:cxn ang="0">
                    <a:pos x="173" y="6"/>
                  </a:cxn>
                  <a:cxn ang="0">
                    <a:pos x="167" y="0"/>
                  </a:cxn>
                  <a:cxn ang="0">
                    <a:pos x="137" y="42"/>
                  </a:cxn>
                  <a:cxn ang="0">
                    <a:pos x="101" y="78"/>
                  </a:cxn>
                  <a:cxn ang="0">
                    <a:pos x="53" y="108"/>
                  </a:cxn>
                  <a:cxn ang="0">
                    <a:pos x="0" y="132"/>
                  </a:cxn>
                  <a:cxn ang="0">
                    <a:pos x="0" y="132"/>
                  </a:cxn>
                </a:cxnLst>
                <a:rect l="0" t="0" r="r" b="b"/>
                <a:pathLst>
                  <a:path w="179" h="132">
                    <a:moveTo>
                      <a:pt x="0" y="132"/>
                    </a:moveTo>
                    <a:lnTo>
                      <a:pt x="29" y="132"/>
                    </a:lnTo>
                    <a:lnTo>
                      <a:pt x="77" y="108"/>
                    </a:lnTo>
                    <a:lnTo>
                      <a:pt x="119" y="78"/>
                    </a:lnTo>
                    <a:lnTo>
                      <a:pt x="155" y="48"/>
                    </a:lnTo>
                    <a:lnTo>
                      <a:pt x="179" y="12"/>
                    </a:lnTo>
                    <a:lnTo>
                      <a:pt x="173" y="6"/>
                    </a:lnTo>
                    <a:lnTo>
                      <a:pt x="167" y="0"/>
                    </a:lnTo>
                    <a:lnTo>
                      <a:pt x="137" y="42"/>
                    </a:lnTo>
                    <a:lnTo>
                      <a:pt x="101" y="78"/>
                    </a:lnTo>
                    <a:lnTo>
                      <a:pt x="53" y="108"/>
                    </a:lnTo>
                    <a:lnTo>
                      <a:pt x="0" y="132"/>
                    </a:lnTo>
                    <a:lnTo>
                      <a:pt x="0" y="1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9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0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1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2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3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4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5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6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7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8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9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0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1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2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3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4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5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6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686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7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8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9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0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1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2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3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4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5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6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7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grpSp>
            <p:nvGrpSpPr>
              <p:cNvPr id="48" name="Group 54"/>
              <p:cNvGrpSpPr>
                <a:grpSpLocks/>
              </p:cNvGrpSpPr>
              <p:nvPr/>
            </p:nvGrpSpPr>
            <p:grpSpPr bwMode="auto">
              <a:xfrm>
                <a:off x="4546" y="3608"/>
                <a:ext cx="518" cy="319"/>
                <a:chOff x="4546" y="3608"/>
                <a:chExt cx="518" cy="319"/>
              </a:xfrm>
            </p:grpSpPr>
            <p:sp>
              <p:nvSpPr>
                <p:cNvPr id="54" name="Oval 55"/>
                <p:cNvSpPr>
                  <a:spLocks noChangeArrowheads="1"/>
                </p:cNvSpPr>
                <p:nvPr/>
              </p:nvSpPr>
              <p:spPr bwMode="hidden">
                <a:xfrm>
                  <a:off x="4546" y="3608"/>
                  <a:ext cx="518" cy="31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55" name="Oval 56"/>
                <p:cNvSpPr>
                  <a:spLocks noChangeArrowheads="1"/>
                </p:cNvSpPr>
                <p:nvPr/>
              </p:nvSpPr>
              <p:spPr bwMode="hidden">
                <a:xfrm>
                  <a:off x="4578" y="3630"/>
                  <a:ext cx="446" cy="27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tint val="9686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56" name="Oval 57"/>
                <p:cNvSpPr>
                  <a:spLocks noChangeArrowheads="1"/>
                </p:cNvSpPr>
                <p:nvPr/>
              </p:nvSpPr>
              <p:spPr bwMode="hidden">
                <a:xfrm>
                  <a:off x="4610" y="3650"/>
                  <a:ext cx="386" cy="233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4118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57" name="Oval 58"/>
                <p:cNvSpPr>
                  <a:spLocks noChangeArrowheads="1"/>
                </p:cNvSpPr>
                <p:nvPr/>
              </p:nvSpPr>
              <p:spPr bwMode="hidden">
                <a:xfrm>
                  <a:off x="4654" y="3678"/>
                  <a:ext cx="298" cy="17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58" name="Oval 59"/>
                <p:cNvSpPr>
                  <a:spLocks noChangeArrowheads="1"/>
                </p:cNvSpPr>
                <p:nvPr/>
              </p:nvSpPr>
              <p:spPr bwMode="hidden">
                <a:xfrm>
                  <a:off x="4690" y="3698"/>
                  <a:ext cx="222" cy="13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4118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59" name="Oval 60"/>
                <p:cNvSpPr>
                  <a:spLocks noChangeArrowheads="1"/>
                </p:cNvSpPr>
                <p:nvPr/>
              </p:nvSpPr>
              <p:spPr bwMode="hidden">
                <a:xfrm>
                  <a:off x="4738" y="3728"/>
                  <a:ext cx="126" cy="8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686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</p:grpSp>
          <p:grpSp>
            <p:nvGrpSpPr>
              <p:cNvPr id="49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50" name="Oval 62"/>
                <p:cNvSpPr>
                  <a:spLocks noChangeArrowheads="1"/>
                </p:cNvSpPr>
                <p:nvPr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51" name="Oval 63"/>
                <p:cNvSpPr>
                  <a:spLocks noChangeArrowheads="1"/>
                </p:cNvSpPr>
                <p:nvPr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52" name="Oval 64"/>
                <p:cNvSpPr>
                  <a:spLocks noChangeArrowheads="1"/>
                </p:cNvSpPr>
                <p:nvPr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53" name="Oval 65"/>
                <p:cNvSpPr>
                  <a:spLocks noChangeArrowheads="1"/>
                </p:cNvSpPr>
                <p:nvPr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</p:grpSp>
        </p:grpSp>
      </p:grpSp>
      <p:sp>
        <p:nvSpPr>
          <p:cNvPr id="1235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5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-107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D9997D-9895-4B13-B968-65F5DCD26B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345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433E9C-E512-4341-9295-F39278DF68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214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851006-B276-4371-93F8-A7693C9979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6508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69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21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441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119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4980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525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038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38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16CE65-87AA-4068-AEAB-9E7933407D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1477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172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251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275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D0C925-D5D4-4C24-80B6-2CC7829168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622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FABD17-68D7-4445-8612-6A105286F9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96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7E46CB-7DD9-4427-8F05-F5711A2AAD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90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1C52668-11F5-44F0-9DD3-DC3340ED12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911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F6770E-5BFD-4ADA-BE4D-24A8A5FEF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06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9CA3B0-F88B-4956-871E-E039F58093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74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D2C1564-4A15-4305-AC12-84F659B1FC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729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1776" y="3024"/>
              <a:ext cx="3929" cy="1290"/>
              <a:chOff x="1776" y="3024"/>
              <a:chExt cx="3929" cy="1290"/>
            </a:xfrm>
          </p:grpSpPr>
          <p:grpSp>
            <p:nvGrpSpPr>
              <p:cNvPr id="1034" name="Group 5"/>
              <p:cNvGrpSpPr>
                <a:grpSpLocks/>
              </p:cNvGrpSpPr>
              <p:nvPr userDrawn="1"/>
            </p:nvGrpSpPr>
            <p:grpSpPr bwMode="auto">
              <a:xfrm>
                <a:off x="2268" y="3934"/>
                <a:ext cx="638" cy="377"/>
                <a:chOff x="2268" y="3934"/>
                <a:chExt cx="638" cy="377"/>
              </a:xfrm>
            </p:grpSpPr>
            <p:sp>
              <p:nvSpPr>
                <p:cNvPr id="11270" name="Oval 6"/>
                <p:cNvSpPr>
                  <a:spLocks noChangeArrowheads="1"/>
                </p:cNvSpPr>
                <p:nvPr/>
              </p:nvSpPr>
              <p:spPr bwMode="hidden">
                <a:xfrm>
                  <a:off x="2268" y="3934"/>
                  <a:ext cx="638" cy="37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271" name="Oval 7"/>
                <p:cNvSpPr>
                  <a:spLocks noChangeArrowheads="1"/>
                </p:cNvSpPr>
                <p:nvPr/>
              </p:nvSpPr>
              <p:spPr bwMode="hidden">
                <a:xfrm>
                  <a:off x="2314" y="3958"/>
                  <a:ext cx="543" cy="3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87843"/>
                        <a:invGamma/>
                      </a:schemeClr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272" name="Oval 8"/>
                <p:cNvSpPr>
                  <a:spLocks noChangeArrowheads="1"/>
                </p:cNvSpPr>
                <p:nvPr/>
              </p:nvSpPr>
              <p:spPr bwMode="hidden">
                <a:xfrm>
                  <a:off x="2341" y="3979"/>
                  <a:ext cx="501" cy="2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0980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273" name="Oval 9"/>
                <p:cNvSpPr>
                  <a:spLocks noChangeArrowheads="1"/>
                </p:cNvSpPr>
                <p:nvPr/>
              </p:nvSpPr>
              <p:spPr bwMode="hidden">
                <a:xfrm>
                  <a:off x="2368" y="3997"/>
                  <a:ext cx="444" cy="25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274" name="Oval 10"/>
                <p:cNvSpPr>
                  <a:spLocks noChangeArrowheads="1"/>
                </p:cNvSpPr>
                <p:nvPr/>
              </p:nvSpPr>
              <p:spPr bwMode="hidden">
                <a:xfrm>
                  <a:off x="2385" y="4005"/>
                  <a:ext cx="413" cy="24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275" name="Oval 11"/>
                <p:cNvSpPr>
                  <a:spLocks noChangeArrowheads="1"/>
                </p:cNvSpPr>
                <p:nvPr/>
              </p:nvSpPr>
              <p:spPr bwMode="hidden">
                <a:xfrm>
                  <a:off x="2437" y="4026"/>
                  <a:ext cx="306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8784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276" name="Oval 12"/>
                <p:cNvSpPr>
                  <a:spLocks noChangeArrowheads="1"/>
                </p:cNvSpPr>
                <p:nvPr/>
              </p:nvSpPr>
              <p:spPr bwMode="hidden">
                <a:xfrm>
                  <a:off x="2476" y="4056"/>
                  <a:ext cx="227" cy="13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277" name="Oval 13"/>
                <p:cNvSpPr>
                  <a:spLocks noChangeArrowheads="1"/>
                </p:cNvSpPr>
                <p:nvPr/>
              </p:nvSpPr>
              <p:spPr bwMode="hidden">
                <a:xfrm>
                  <a:off x="2542" y="4097"/>
                  <a:ext cx="90" cy="6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0980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</p:grpSp>
          <p:sp>
            <p:nvSpPr>
              <p:cNvPr id="11278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79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0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1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2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3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4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84706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5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6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7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8" name="Freeform 24"/>
              <p:cNvSpPr>
                <a:spLocks/>
              </p:cNvSpPr>
              <p:nvPr/>
            </p:nvSpPr>
            <p:spPr bwMode="hidden">
              <a:xfrm>
                <a:off x="4175" y="4050"/>
                <a:ext cx="180" cy="132"/>
              </a:xfrm>
              <a:custGeom>
                <a:avLst/>
                <a:gdLst/>
                <a:ahLst/>
                <a:cxnLst>
                  <a:cxn ang="0">
                    <a:pos x="0" y="132"/>
                  </a:cxn>
                  <a:cxn ang="0">
                    <a:pos x="29" y="132"/>
                  </a:cxn>
                  <a:cxn ang="0">
                    <a:pos x="77" y="108"/>
                  </a:cxn>
                  <a:cxn ang="0">
                    <a:pos x="119" y="78"/>
                  </a:cxn>
                  <a:cxn ang="0">
                    <a:pos x="155" y="48"/>
                  </a:cxn>
                  <a:cxn ang="0">
                    <a:pos x="179" y="12"/>
                  </a:cxn>
                  <a:cxn ang="0">
                    <a:pos x="173" y="6"/>
                  </a:cxn>
                  <a:cxn ang="0">
                    <a:pos x="167" y="0"/>
                  </a:cxn>
                  <a:cxn ang="0">
                    <a:pos x="137" y="42"/>
                  </a:cxn>
                  <a:cxn ang="0">
                    <a:pos x="101" y="78"/>
                  </a:cxn>
                  <a:cxn ang="0">
                    <a:pos x="53" y="108"/>
                  </a:cxn>
                  <a:cxn ang="0">
                    <a:pos x="0" y="132"/>
                  </a:cxn>
                  <a:cxn ang="0">
                    <a:pos x="0" y="132"/>
                  </a:cxn>
                </a:cxnLst>
                <a:rect l="0" t="0" r="r" b="b"/>
                <a:pathLst>
                  <a:path w="179" h="132">
                    <a:moveTo>
                      <a:pt x="0" y="132"/>
                    </a:moveTo>
                    <a:lnTo>
                      <a:pt x="29" y="132"/>
                    </a:lnTo>
                    <a:lnTo>
                      <a:pt x="77" y="108"/>
                    </a:lnTo>
                    <a:lnTo>
                      <a:pt x="119" y="78"/>
                    </a:lnTo>
                    <a:lnTo>
                      <a:pt x="155" y="48"/>
                    </a:lnTo>
                    <a:lnTo>
                      <a:pt x="179" y="12"/>
                    </a:lnTo>
                    <a:lnTo>
                      <a:pt x="173" y="6"/>
                    </a:lnTo>
                    <a:lnTo>
                      <a:pt x="167" y="0"/>
                    </a:lnTo>
                    <a:lnTo>
                      <a:pt x="137" y="42"/>
                    </a:lnTo>
                    <a:lnTo>
                      <a:pt x="101" y="78"/>
                    </a:lnTo>
                    <a:lnTo>
                      <a:pt x="53" y="108"/>
                    </a:lnTo>
                    <a:lnTo>
                      <a:pt x="0" y="132"/>
                    </a:lnTo>
                    <a:lnTo>
                      <a:pt x="0" y="1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89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shade val="9098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0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1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2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3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4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5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6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7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8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299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0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1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2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3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4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5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6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9686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7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8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09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96863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10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11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12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13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14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15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16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317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shade val="94118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grpSp>
            <p:nvGrpSpPr>
              <p:cNvPr id="1075" name="Group 54"/>
              <p:cNvGrpSpPr>
                <a:grpSpLocks/>
              </p:cNvGrpSpPr>
              <p:nvPr userDrawn="1"/>
            </p:nvGrpSpPr>
            <p:grpSpPr bwMode="auto">
              <a:xfrm>
                <a:off x="4546" y="3608"/>
                <a:ext cx="518" cy="319"/>
                <a:chOff x="4546" y="3608"/>
                <a:chExt cx="518" cy="319"/>
              </a:xfrm>
            </p:grpSpPr>
            <p:sp>
              <p:nvSpPr>
                <p:cNvPr id="11319" name="Oval 55"/>
                <p:cNvSpPr>
                  <a:spLocks noChangeArrowheads="1"/>
                </p:cNvSpPr>
                <p:nvPr/>
              </p:nvSpPr>
              <p:spPr bwMode="hidden">
                <a:xfrm>
                  <a:off x="4546" y="3608"/>
                  <a:ext cx="518" cy="31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320" name="Oval 56"/>
                <p:cNvSpPr>
                  <a:spLocks noChangeArrowheads="1"/>
                </p:cNvSpPr>
                <p:nvPr/>
              </p:nvSpPr>
              <p:spPr bwMode="hidden">
                <a:xfrm>
                  <a:off x="4578" y="3630"/>
                  <a:ext cx="446" cy="27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tint val="9686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321" name="Oval 57"/>
                <p:cNvSpPr>
                  <a:spLocks noChangeArrowheads="1"/>
                </p:cNvSpPr>
                <p:nvPr/>
              </p:nvSpPr>
              <p:spPr bwMode="hidden">
                <a:xfrm>
                  <a:off x="4610" y="3650"/>
                  <a:ext cx="386" cy="233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4118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322" name="Oval 58"/>
                <p:cNvSpPr>
                  <a:spLocks noChangeArrowheads="1"/>
                </p:cNvSpPr>
                <p:nvPr/>
              </p:nvSpPr>
              <p:spPr bwMode="hidden">
                <a:xfrm>
                  <a:off x="4654" y="3678"/>
                  <a:ext cx="298" cy="17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4118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323" name="Oval 59"/>
                <p:cNvSpPr>
                  <a:spLocks noChangeArrowheads="1"/>
                </p:cNvSpPr>
                <p:nvPr/>
              </p:nvSpPr>
              <p:spPr bwMode="hidden">
                <a:xfrm>
                  <a:off x="4690" y="3698"/>
                  <a:ext cx="222" cy="13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94118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324" name="Oval 60"/>
                <p:cNvSpPr>
                  <a:spLocks noChangeArrowheads="1"/>
                </p:cNvSpPr>
                <p:nvPr/>
              </p:nvSpPr>
              <p:spPr bwMode="hidden">
                <a:xfrm>
                  <a:off x="4738" y="3728"/>
                  <a:ext cx="126" cy="8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96863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</p:grpSp>
          <p:grpSp>
            <p:nvGrpSpPr>
              <p:cNvPr id="1076" name="Group 61"/>
              <p:cNvGrpSpPr>
                <a:grpSpLocks/>
              </p:cNvGrpSpPr>
              <p:nvPr userDrawn="1"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1326" name="Oval 62"/>
                <p:cNvSpPr>
                  <a:spLocks noChangeArrowheads="1"/>
                </p:cNvSpPr>
                <p:nvPr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327" name="Oval 63"/>
                <p:cNvSpPr>
                  <a:spLocks noChangeArrowheads="1"/>
                </p:cNvSpPr>
                <p:nvPr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328" name="Oval 64"/>
                <p:cNvSpPr>
                  <a:spLocks noChangeArrowheads="1"/>
                </p:cNvSpPr>
                <p:nvPr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  <p:sp>
              <p:nvSpPr>
                <p:cNvPr id="11329" name="Oval 65"/>
                <p:cNvSpPr>
                  <a:spLocks noChangeArrowheads="1"/>
                </p:cNvSpPr>
                <p:nvPr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37931725" indent="-37474525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defRPr/>
                  </a:pPr>
                  <a:endParaRPr lang="en-US" altLang="en-US" smtClean="0"/>
                </a:p>
              </p:txBody>
            </p:sp>
          </p:grpSp>
        </p:grpSp>
      </p:grpSp>
      <p:sp>
        <p:nvSpPr>
          <p:cNvPr id="11330" name="Rectangle 66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331" name="Rectangle 67"/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332" name="Rectangle 68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333" name="Rectangle 69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D7512614-F4DF-4BFF-8DDF-19CBFF1110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334" name="Rectangle 70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fld id="{5ADAF4E6-A710-694E-ABAC-BC7C27B702C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t>11/20/2018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fld id="{B54768A9-0877-1642-82B5-3549A4FDACE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7464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5153" y="1214651"/>
            <a:ext cx="4822154" cy="138499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OCG 350</a:t>
            </a:r>
          </a:p>
          <a:p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Presentation hints for Nov 27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464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2573" y="968991"/>
            <a:ext cx="584967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In thinking your outline:</a:t>
            </a:r>
          </a:p>
          <a:p>
            <a:endParaRPr lang="en-US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  Logical or chronological progression?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Or</a:t>
            </a:r>
          </a:p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  Conclusion first? Progress backwards?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526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1063" y="1501254"/>
            <a:ext cx="44165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Speak clearly and loud enough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Look at your audience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859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0970" y="647674"/>
            <a:ext cx="671285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000" b="1" dirty="0" smtClean="0">
                <a:solidFill>
                  <a:srgbClr val="061122"/>
                </a:solidFill>
              </a:rPr>
              <a:t>Visual aids:</a:t>
            </a:r>
          </a:p>
          <a:p>
            <a:endParaRPr lang="en-US" altLang="en-US" sz="3000" dirty="0" smtClean="0">
              <a:solidFill>
                <a:srgbClr val="061122"/>
              </a:solidFill>
            </a:endParaRPr>
          </a:p>
          <a:p>
            <a:r>
              <a:rPr lang="en-US" altLang="en-US" sz="3000" dirty="0" smtClean="0">
                <a:solidFill>
                  <a:srgbClr val="061122"/>
                </a:solidFill>
              </a:rPr>
              <a:t>	- </a:t>
            </a:r>
            <a:r>
              <a:rPr lang="en-US" altLang="en-US" sz="3000" dirty="0">
                <a:solidFill>
                  <a:srgbClr val="061122"/>
                </a:solidFill>
              </a:rPr>
              <a:t>Clarify your spoken </a:t>
            </a:r>
            <a:r>
              <a:rPr lang="en-US" altLang="en-US" sz="3000" dirty="0" smtClean="0">
                <a:solidFill>
                  <a:srgbClr val="061122"/>
                </a:solidFill>
              </a:rPr>
              <a:t>words</a:t>
            </a:r>
          </a:p>
          <a:p>
            <a:endParaRPr lang="en-US" altLang="en-US" sz="3000" dirty="0" smtClean="0">
              <a:solidFill>
                <a:srgbClr val="061122"/>
              </a:solidFill>
            </a:endParaRP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r>
              <a:rPr lang="en-US" altLang="en-US" sz="3000" dirty="0" smtClean="0">
                <a:solidFill>
                  <a:srgbClr val="061122"/>
                </a:solidFill>
              </a:rPr>
              <a:t>- Keep them simple</a:t>
            </a:r>
          </a:p>
          <a:p>
            <a:endParaRPr lang="en-US" altLang="en-US" sz="3000" dirty="0">
              <a:solidFill>
                <a:srgbClr val="061122"/>
              </a:solidFill>
            </a:endParaRPr>
          </a:p>
          <a:p>
            <a:r>
              <a:rPr lang="en-US" altLang="en-US" sz="3000" dirty="0">
                <a:solidFill>
                  <a:srgbClr val="061122"/>
                </a:solidFill>
              </a:rPr>
              <a:t>	- </a:t>
            </a:r>
            <a:r>
              <a:rPr lang="en-US" altLang="en-US" sz="3000" dirty="0" smtClean="0">
                <a:solidFill>
                  <a:srgbClr val="061122"/>
                </a:solidFill>
              </a:rPr>
              <a:t>Keep them professional looking</a:t>
            </a:r>
          </a:p>
          <a:p>
            <a:endParaRPr lang="en-US" altLang="en-US" sz="3000" dirty="0">
              <a:solidFill>
                <a:srgbClr val="06112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09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5705" y="128814"/>
            <a:ext cx="888897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000" b="1" dirty="0">
                <a:solidFill>
                  <a:srgbClr val="061122"/>
                </a:solidFill>
              </a:rPr>
              <a:t>‘Rules’ for good </a:t>
            </a:r>
            <a:r>
              <a:rPr lang="en-US" altLang="en-US" sz="3000" b="1" dirty="0" smtClean="0">
                <a:solidFill>
                  <a:srgbClr val="061122"/>
                </a:solidFill>
              </a:rPr>
              <a:t>visuals:</a:t>
            </a: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endParaRPr lang="en-US" altLang="en-US" sz="3000" dirty="0" smtClean="0">
              <a:solidFill>
                <a:srgbClr val="061122"/>
              </a:solidFill>
            </a:endParaRP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r>
              <a:rPr lang="en-US" altLang="en-US" sz="3000" dirty="0" smtClean="0">
                <a:solidFill>
                  <a:srgbClr val="061122"/>
                </a:solidFill>
              </a:rPr>
              <a:t>1) Must help your talk</a:t>
            </a: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r>
              <a:rPr lang="en-US" altLang="en-US" sz="3000" dirty="0" smtClean="0">
                <a:solidFill>
                  <a:srgbClr val="061122"/>
                </a:solidFill>
              </a:rPr>
              <a:t>	</a:t>
            </a:r>
            <a:r>
              <a:rPr lang="en-US" altLang="en-US" dirty="0" smtClean="0">
                <a:solidFill>
                  <a:srgbClr val="061122"/>
                </a:solidFill>
              </a:rPr>
              <a:t>Ask 3 questions: - Will it add to my presentation?</a:t>
            </a:r>
          </a:p>
          <a:p>
            <a:r>
              <a:rPr lang="en-US" altLang="en-US" dirty="0">
                <a:solidFill>
                  <a:srgbClr val="061122"/>
                </a:solidFill>
              </a:rPr>
              <a:t>	</a:t>
            </a:r>
            <a:r>
              <a:rPr lang="en-US" altLang="en-US" dirty="0" smtClean="0">
                <a:solidFill>
                  <a:srgbClr val="061122"/>
                </a:solidFill>
              </a:rPr>
              <a:t>			      - Does it relate my spoken word?</a:t>
            </a:r>
          </a:p>
          <a:p>
            <a:r>
              <a:rPr lang="en-US" altLang="en-US" dirty="0">
                <a:solidFill>
                  <a:srgbClr val="061122"/>
                </a:solidFill>
              </a:rPr>
              <a:t>	</a:t>
            </a:r>
            <a:r>
              <a:rPr lang="en-US" altLang="en-US" dirty="0" smtClean="0">
                <a:solidFill>
                  <a:srgbClr val="061122"/>
                </a:solidFill>
              </a:rPr>
              <a:t>			      - Is the graphic quality sufficient?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0" y="145143"/>
            <a:ext cx="8975534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000" b="1" dirty="0">
                <a:solidFill>
                  <a:srgbClr val="061122"/>
                </a:solidFill>
              </a:rPr>
              <a:t>‘Rules’ for good </a:t>
            </a:r>
            <a:r>
              <a:rPr lang="en-US" altLang="en-US" sz="3000" b="1" dirty="0" smtClean="0">
                <a:solidFill>
                  <a:srgbClr val="061122"/>
                </a:solidFill>
              </a:rPr>
              <a:t>visuals:</a:t>
            </a: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endParaRPr lang="en-US" altLang="en-US" sz="3000" dirty="0" smtClean="0">
              <a:solidFill>
                <a:srgbClr val="061122"/>
              </a:solidFill>
            </a:endParaRP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1) Must help your talk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Ask 3 questions: - Will it add to my presentation?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Does it relate my spoken word?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Is the graphic quality sufficient?</a:t>
            </a: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r>
              <a:rPr lang="en-US" altLang="en-US" sz="3000" dirty="0" smtClean="0">
                <a:solidFill>
                  <a:schemeClr val="accent4">
                    <a:lumMod val="10000"/>
                  </a:schemeClr>
                </a:solidFill>
              </a:rPr>
              <a:t>2) Be brief and concise</a:t>
            </a:r>
            <a:endParaRPr lang="en-US" altLang="en-US" sz="3000" dirty="0">
              <a:solidFill>
                <a:srgbClr val="06112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82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20743" y="186871"/>
            <a:ext cx="8888972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000" b="1" dirty="0">
                <a:solidFill>
                  <a:srgbClr val="061122"/>
                </a:solidFill>
              </a:rPr>
              <a:t>‘Rules’ for good </a:t>
            </a:r>
            <a:r>
              <a:rPr lang="en-US" altLang="en-US" sz="3000" b="1" dirty="0" smtClean="0">
                <a:solidFill>
                  <a:srgbClr val="061122"/>
                </a:solidFill>
              </a:rPr>
              <a:t>visuals:</a:t>
            </a: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endParaRPr lang="en-US" altLang="en-US" sz="30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1) Must help your talk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Ask 3 questions: - Will it add to my presentation?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Does it relate my spoken word?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Is the graphic quality sufficient?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2) Be brief and concise</a:t>
            </a:r>
          </a:p>
          <a:p>
            <a:r>
              <a:rPr lang="en-US" altLang="en-US" sz="30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rgbClr val="000000"/>
                </a:solidFill>
              </a:rPr>
              <a:t>3) Legible and clearly visible to all</a:t>
            </a:r>
          </a:p>
          <a:p>
            <a:endParaRPr lang="en-US" altLang="en-US" sz="3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16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0" y="188685"/>
            <a:ext cx="8888972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000" b="1" dirty="0">
                <a:solidFill>
                  <a:srgbClr val="061122"/>
                </a:solidFill>
              </a:rPr>
              <a:t>‘Rules’ for good </a:t>
            </a:r>
            <a:r>
              <a:rPr lang="en-US" altLang="en-US" sz="3000" b="1" dirty="0" smtClean="0">
                <a:solidFill>
                  <a:srgbClr val="061122"/>
                </a:solidFill>
              </a:rPr>
              <a:t>visuals:</a:t>
            </a: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endParaRPr lang="en-US" altLang="en-US" sz="3000" dirty="0" smtClean="0">
              <a:solidFill>
                <a:srgbClr val="061122"/>
              </a:solidFill>
            </a:endParaRP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1) Must help your talk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Ask 3 questions: - Will it add to my presentation?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Does it relate my spoken word?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Is the graphic quality sufficient?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2) Be brief and concise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3) Legible and clearly visible to all</a:t>
            </a:r>
          </a:p>
          <a:p>
            <a:r>
              <a:rPr lang="en-US" altLang="en-US" sz="30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rgbClr val="000000"/>
                </a:solidFill>
              </a:rPr>
              <a:t>4) Limit the # of information points per slide</a:t>
            </a:r>
            <a:endParaRPr lang="en-US" altLang="en-US" sz="30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14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0" y="172358"/>
            <a:ext cx="888897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000" b="1" dirty="0">
                <a:solidFill>
                  <a:srgbClr val="061122"/>
                </a:solidFill>
              </a:rPr>
              <a:t>‘Rules’ for good </a:t>
            </a:r>
            <a:r>
              <a:rPr lang="en-US" altLang="en-US" sz="3000" b="1" dirty="0" smtClean="0">
                <a:solidFill>
                  <a:srgbClr val="061122"/>
                </a:solidFill>
              </a:rPr>
              <a:t>visuals:</a:t>
            </a: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endParaRPr lang="en-US" altLang="en-US" sz="3000" dirty="0" smtClean="0">
              <a:solidFill>
                <a:srgbClr val="061122"/>
              </a:solidFill>
            </a:endParaRP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1) Must help your talk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Ask 3 questions: - Will it add to my presentation?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Does it relate my spoken word?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Is the graphic quality sufficient?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2) Be brief and concise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3) Legible and clearly visible to all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4) Limit the # of information points per slide</a:t>
            </a:r>
          </a:p>
          <a:p>
            <a:r>
              <a:rPr lang="en-US" altLang="en-US" sz="3000" dirty="0">
                <a:solidFill>
                  <a:srgbClr val="000000"/>
                </a:solidFill>
              </a:rPr>
              <a:t>	</a:t>
            </a:r>
            <a:r>
              <a:rPr lang="en-US" altLang="en-US" sz="3000" dirty="0" smtClean="0">
                <a:solidFill>
                  <a:srgbClr val="000000"/>
                </a:solidFill>
              </a:rPr>
              <a:t>5) Limit the # of visuals</a:t>
            </a:r>
            <a:endParaRPr lang="en-US" altLang="en-US" sz="30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63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0" y="172357"/>
            <a:ext cx="8888972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000" b="1" dirty="0">
                <a:solidFill>
                  <a:srgbClr val="061122"/>
                </a:solidFill>
              </a:rPr>
              <a:t>‘Rules’ for good </a:t>
            </a:r>
            <a:r>
              <a:rPr lang="en-US" altLang="en-US" sz="3000" b="1" dirty="0" smtClean="0">
                <a:solidFill>
                  <a:srgbClr val="061122"/>
                </a:solidFill>
              </a:rPr>
              <a:t>visuals:</a:t>
            </a: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endParaRPr lang="en-US" altLang="en-US" sz="3000" dirty="0" smtClean="0">
              <a:solidFill>
                <a:srgbClr val="061122"/>
              </a:solidFill>
            </a:endParaRPr>
          </a:p>
          <a:p>
            <a:r>
              <a:rPr lang="en-US" altLang="en-US" sz="3000" dirty="0">
                <a:solidFill>
                  <a:srgbClr val="061122"/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1) Must help your talk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Ask 3 questions: - Will it add to my presentation?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Does it relate my spoken word?</a:t>
            </a:r>
          </a:p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			      - Is the graphic quality sufficient?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2) Be brief and concise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3) Legible and clearly visible to all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4) Limit the # of information points per slide</a:t>
            </a:r>
          </a:p>
          <a:p>
            <a:r>
              <a:rPr lang="en-US" altLang="en-US" sz="3000" dirty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en-US" altLang="en-US" sz="3000" dirty="0" smtClean="0">
                <a:solidFill>
                  <a:schemeClr val="bg1">
                    <a:lumMod val="75000"/>
                  </a:schemeClr>
                </a:solidFill>
              </a:rPr>
              <a:t>5) Limit the # of visuals</a:t>
            </a:r>
          </a:p>
          <a:p>
            <a:r>
              <a:rPr lang="en-US" altLang="en-US" sz="3000" dirty="0">
                <a:solidFill>
                  <a:srgbClr val="000000"/>
                </a:solidFill>
              </a:rPr>
              <a:t>	</a:t>
            </a:r>
            <a:r>
              <a:rPr lang="en-US" altLang="en-US" sz="3000" dirty="0" smtClean="0">
                <a:solidFill>
                  <a:srgbClr val="000000"/>
                </a:solidFill>
              </a:rPr>
              <a:t>6) Use color for emphasis</a:t>
            </a:r>
            <a:endParaRPr lang="en-US" altLang="en-US" sz="30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08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9656" y="6350168"/>
            <a:ext cx="86837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chemeClr val="accent4">
                    <a:lumMod val="10000"/>
                  </a:schemeClr>
                </a:solidFill>
              </a:rPr>
              <a:t>Because you can do it does not mean you should!</a:t>
            </a:r>
          </a:p>
          <a:p>
            <a:endParaRPr lang="en-US" sz="3000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02" y="939728"/>
            <a:ext cx="7520096" cy="5451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83892" y="313899"/>
            <a:ext cx="3334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Don’t get carried away!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38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973338" y="668968"/>
            <a:ext cx="7180171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 dirty="0" smtClean="0">
                <a:solidFill>
                  <a:srgbClr val="061122"/>
                </a:solidFill>
              </a:rPr>
              <a:t>A </a:t>
            </a:r>
            <a:r>
              <a:rPr lang="en-US" altLang="en-US" sz="2800" dirty="0" smtClean="0">
                <a:solidFill>
                  <a:srgbClr val="061122"/>
                </a:solidFill>
              </a:rPr>
              <a:t>maximum </a:t>
            </a:r>
            <a:r>
              <a:rPr lang="en-US" altLang="en-US" sz="2800" dirty="0" smtClean="0">
                <a:solidFill>
                  <a:srgbClr val="061122"/>
                </a:solidFill>
              </a:rPr>
              <a:t>of four slides:</a:t>
            </a:r>
          </a:p>
          <a:p>
            <a:endParaRPr lang="en-US" altLang="en-US" sz="2800" dirty="0" smtClean="0">
              <a:solidFill>
                <a:srgbClr val="061122"/>
              </a:solidFill>
            </a:endParaRPr>
          </a:p>
          <a:p>
            <a:r>
              <a:rPr lang="en-US" altLang="en-US" sz="2800" dirty="0" smtClean="0">
                <a:solidFill>
                  <a:srgbClr val="061122"/>
                </a:solidFill>
              </a:rPr>
              <a:t>    1) </a:t>
            </a:r>
            <a:r>
              <a:rPr lang="en-US" altLang="en-US" sz="2800" dirty="0" smtClean="0">
                <a:solidFill>
                  <a:srgbClr val="061122"/>
                </a:solidFill>
              </a:rPr>
              <a:t>What data are you trying to match or</a:t>
            </a:r>
            <a:br>
              <a:rPr lang="en-US" altLang="en-US" sz="2800" dirty="0" smtClean="0">
                <a:solidFill>
                  <a:srgbClr val="061122"/>
                </a:solidFill>
              </a:rPr>
            </a:br>
            <a:r>
              <a:rPr lang="en-US" altLang="en-US" sz="2800" dirty="0" smtClean="0">
                <a:solidFill>
                  <a:srgbClr val="061122"/>
                </a:solidFill>
              </a:rPr>
              <a:t>	simulate?</a:t>
            </a:r>
            <a:endParaRPr lang="en-US" altLang="en-US" sz="2800" dirty="0" smtClean="0">
              <a:solidFill>
                <a:srgbClr val="061122"/>
              </a:solidFill>
            </a:endParaRPr>
          </a:p>
          <a:p>
            <a:endParaRPr lang="en-US" altLang="en-US" sz="2800" dirty="0" smtClean="0">
              <a:solidFill>
                <a:srgbClr val="061122"/>
              </a:solidFill>
            </a:endParaRPr>
          </a:p>
          <a:p>
            <a:r>
              <a:rPr lang="en-US" altLang="en-US" sz="2800" dirty="0">
                <a:solidFill>
                  <a:srgbClr val="061122"/>
                </a:solidFill>
              </a:rPr>
              <a:t> </a:t>
            </a:r>
            <a:r>
              <a:rPr lang="en-US" altLang="en-US" sz="2800" dirty="0" smtClean="0">
                <a:solidFill>
                  <a:srgbClr val="061122"/>
                </a:solidFill>
              </a:rPr>
              <a:t>   2) </a:t>
            </a:r>
            <a:r>
              <a:rPr lang="en-US" altLang="en-US" sz="2800" dirty="0" smtClean="0">
                <a:solidFill>
                  <a:srgbClr val="061122"/>
                </a:solidFill>
              </a:rPr>
              <a:t>What model structure </a:t>
            </a:r>
            <a:r>
              <a:rPr lang="en-US" altLang="en-US" sz="2800" dirty="0" smtClean="0">
                <a:solidFill>
                  <a:srgbClr val="061122"/>
                </a:solidFill>
              </a:rPr>
              <a:t>did you use</a:t>
            </a:r>
            <a:r>
              <a:rPr lang="en-US" altLang="en-US" sz="2800" dirty="0" smtClean="0">
                <a:solidFill>
                  <a:srgbClr val="061122"/>
                </a:solidFill>
              </a:rPr>
              <a:t>?</a:t>
            </a:r>
            <a:endParaRPr lang="en-US" altLang="en-US" sz="2800" dirty="0" smtClean="0">
              <a:solidFill>
                <a:srgbClr val="061122"/>
              </a:solidFill>
            </a:endParaRPr>
          </a:p>
          <a:p>
            <a:r>
              <a:rPr lang="en-US" altLang="en-US" sz="2800" dirty="0" smtClean="0">
                <a:solidFill>
                  <a:srgbClr val="061122"/>
                </a:solidFill>
              </a:rPr>
              <a:t>	</a:t>
            </a:r>
            <a:r>
              <a:rPr lang="en-US" altLang="en-US" sz="2800" dirty="0" smtClean="0">
                <a:solidFill>
                  <a:srgbClr val="061122"/>
                </a:solidFill>
              </a:rPr>
              <a:t>which </a:t>
            </a:r>
            <a:r>
              <a:rPr lang="en-US" altLang="en-US" sz="2800" dirty="0" smtClean="0">
                <a:solidFill>
                  <a:srgbClr val="061122"/>
                </a:solidFill>
              </a:rPr>
              <a:t>parameters did you </a:t>
            </a:r>
            <a:r>
              <a:rPr lang="en-US" altLang="en-US" sz="2800" dirty="0" smtClean="0">
                <a:solidFill>
                  <a:srgbClr val="061122"/>
                </a:solidFill>
              </a:rPr>
              <a:t>make time</a:t>
            </a:r>
            <a:br>
              <a:rPr lang="en-US" altLang="en-US" sz="2800" dirty="0" smtClean="0">
                <a:solidFill>
                  <a:srgbClr val="061122"/>
                </a:solidFill>
              </a:rPr>
            </a:br>
            <a:r>
              <a:rPr lang="en-US" altLang="en-US" sz="2800" dirty="0" smtClean="0">
                <a:solidFill>
                  <a:srgbClr val="061122"/>
                </a:solidFill>
              </a:rPr>
              <a:t>	dependent</a:t>
            </a:r>
            <a:r>
              <a:rPr lang="en-US" altLang="en-US" sz="2800" dirty="0" smtClean="0">
                <a:solidFill>
                  <a:srgbClr val="061122"/>
                </a:solidFill>
              </a:rPr>
              <a:t>?</a:t>
            </a:r>
            <a:endParaRPr lang="en-US" altLang="en-US" sz="2800" dirty="0" smtClean="0">
              <a:solidFill>
                <a:srgbClr val="061122"/>
              </a:solidFill>
            </a:endParaRPr>
          </a:p>
          <a:p>
            <a:endParaRPr lang="en-US" altLang="en-US" sz="2800" dirty="0">
              <a:solidFill>
                <a:srgbClr val="061122"/>
              </a:solidFill>
            </a:endParaRPr>
          </a:p>
          <a:p>
            <a:r>
              <a:rPr lang="en-US" altLang="en-US" sz="2800" dirty="0" smtClean="0">
                <a:solidFill>
                  <a:srgbClr val="061122"/>
                </a:solidFill>
              </a:rPr>
              <a:t>    3) </a:t>
            </a:r>
            <a:r>
              <a:rPr lang="en-US" altLang="en-US" sz="2800" dirty="0" smtClean="0">
                <a:solidFill>
                  <a:srgbClr val="061122"/>
                </a:solidFill>
              </a:rPr>
              <a:t>How </a:t>
            </a:r>
            <a:r>
              <a:rPr lang="en-US" altLang="en-US" sz="2800" dirty="0" smtClean="0">
                <a:solidFill>
                  <a:srgbClr val="061122"/>
                </a:solidFill>
              </a:rPr>
              <a:t>close did you get to modeling </a:t>
            </a:r>
            <a:r>
              <a:rPr lang="en-US" altLang="en-US" sz="2800" dirty="0" smtClean="0">
                <a:solidFill>
                  <a:srgbClr val="061122"/>
                </a:solidFill>
              </a:rPr>
              <a:t>the </a:t>
            </a:r>
            <a:br>
              <a:rPr lang="en-US" altLang="en-US" sz="2800" dirty="0" smtClean="0">
                <a:solidFill>
                  <a:srgbClr val="061122"/>
                </a:solidFill>
              </a:rPr>
            </a:br>
            <a:r>
              <a:rPr lang="en-US" altLang="en-US" sz="2800" dirty="0" smtClean="0">
                <a:solidFill>
                  <a:srgbClr val="061122"/>
                </a:solidFill>
              </a:rPr>
              <a:t>        observed data</a:t>
            </a:r>
            <a:r>
              <a:rPr lang="en-US" altLang="en-US" sz="2800" dirty="0" smtClean="0">
                <a:solidFill>
                  <a:srgbClr val="061122"/>
                </a:solidFill>
              </a:rPr>
              <a:t>?</a:t>
            </a:r>
          </a:p>
          <a:p>
            <a:endParaRPr lang="en-US" altLang="en-US" sz="2800" dirty="0">
              <a:solidFill>
                <a:srgbClr val="061122"/>
              </a:solidFill>
            </a:endParaRPr>
          </a:p>
          <a:p>
            <a:r>
              <a:rPr lang="en-US" altLang="en-US" sz="2800" dirty="0">
                <a:solidFill>
                  <a:srgbClr val="061122"/>
                </a:solidFill>
              </a:rPr>
              <a:t> </a:t>
            </a:r>
            <a:r>
              <a:rPr lang="en-US" altLang="en-US" sz="2800" dirty="0" smtClean="0">
                <a:solidFill>
                  <a:srgbClr val="061122"/>
                </a:solidFill>
              </a:rPr>
              <a:t>   4) What </a:t>
            </a:r>
            <a:r>
              <a:rPr lang="en-US" altLang="en-US" sz="2800" dirty="0" smtClean="0">
                <a:solidFill>
                  <a:srgbClr val="061122"/>
                </a:solidFill>
              </a:rPr>
              <a:t>are the next steps? </a:t>
            </a:r>
            <a:endParaRPr lang="en-US" altLang="en-US" sz="2800" dirty="0">
              <a:solidFill>
                <a:srgbClr val="06112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60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447800" y="6396038"/>
            <a:ext cx="7696200" cy="4619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dirty="0">
                <a:solidFill>
                  <a:srgbClr val="061122"/>
                </a:solidFill>
              </a:rPr>
              <a:t>http://geog.uoregon.edu/datagraphics/color_scales.htm</a:t>
            </a:r>
          </a:p>
        </p:txBody>
      </p:sp>
      <p:pic>
        <p:nvPicPr>
          <p:cNvPr id="21507" name="Picture 2" descr="Screen shot 2014-06-16 at 7.41.5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406" y="889000"/>
            <a:ext cx="66167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0" y="177800"/>
            <a:ext cx="930751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000" dirty="0">
                <a:solidFill>
                  <a:srgbClr val="061122"/>
                </a:solidFill>
              </a:rPr>
              <a:t>Another source with eye toward colorblind safe colors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6743" y="888948"/>
            <a:ext cx="603068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000" dirty="0" smtClean="0">
                <a:solidFill>
                  <a:srgbClr val="061122"/>
                </a:solidFill>
              </a:rPr>
              <a:t>2) What </a:t>
            </a:r>
            <a:r>
              <a:rPr lang="en-US" altLang="en-US" sz="3000" dirty="0">
                <a:solidFill>
                  <a:srgbClr val="061122"/>
                </a:solidFill>
              </a:rPr>
              <a:t>is your central message?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6217" y="3280794"/>
            <a:ext cx="78165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C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olorful slides? Great!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but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don’t forget what is important is the central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message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83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9866" y="1235107"/>
            <a:ext cx="833593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“I keep six honest serving men</a:t>
            </a:r>
          </a:p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     (They taught me all I knew);</a:t>
            </a:r>
          </a:p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Their names are What and Why and When</a:t>
            </a:r>
          </a:p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     And How and Where and Who.”</a:t>
            </a:r>
          </a:p>
          <a:p>
            <a:endParaRPr lang="en-US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Rudyard Kipling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4593" y="5377218"/>
            <a:ext cx="7376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Were you thorough? Did you get to the what, why,… </a:t>
            </a:r>
          </a:p>
        </p:txBody>
      </p:sp>
    </p:spTree>
    <p:extLst>
      <p:ext uri="{BB962C8B-B14F-4D97-AF65-F5344CB8AC3E}">
        <p14:creationId xmlns:p14="http://schemas.microsoft.com/office/powerpoint/2010/main" val="357453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87829" y="952500"/>
            <a:ext cx="7917552" cy="307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5400" dirty="0" smtClean="0">
                <a:solidFill>
                  <a:srgbClr val="061122"/>
                </a:solidFill>
              </a:rPr>
              <a:t>Practice </a:t>
            </a:r>
            <a:r>
              <a:rPr lang="en-US" altLang="en-US" sz="5400" dirty="0" err="1" smtClean="0">
                <a:solidFill>
                  <a:srgbClr val="061122"/>
                </a:solidFill>
              </a:rPr>
              <a:t>practice</a:t>
            </a:r>
            <a:r>
              <a:rPr lang="en-US" altLang="en-US" sz="5400" dirty="0" smtClean="0">
                <a:solidFill>
                  <a:srgbClr val="061122"/>
                </a:solidFill>
              </a:rPr>
              <a:t> </a:t>
            </a:r>
            <a:r>
              <a:rPr lang="en-US" altLang="en-US" sz="5400" dirty="0" err="1" smtClean="0">
                <a:solidFill>
                  <a:srgbClr val="061122"/>
                </a:solidFill>
              </a:rPr>
              <a:t>practice</a:t>
            </a:r>
            <a:endParaRPr lang="en-US" altLang="en-US" sz="5400" dirty="0">
              <a:solidFill>
                <a:srgbClr val="061122"/>
              </a:solidFill>
            </a:endParaRPr>
          </a:p>
          <a:p>
            <a:r>
              <a:rPr lang="en-US" altLang="en-US" sz="5400" dirty="0" smtClean="0">
                <a:solidFill>
                  <a:srgbClr val="061122"/>
                </a:solidFill>
              </a:rPr>
              <a:t>practice </a:t>
            </a:r>
            <a:r>
              <a:rPr lang="en-US" altLang="en-US" sz="5400" dirty="0" err="1" smtClean="0">
                <a:solidFill>
                  <a:srgbClr val="061122"/>
                </a:solidFill>
              </a:rPr>
              <a:t>practice</a:t>
            </a:r>
            <a:r>
              <a:rPr lang="en-US" altLang="en-US" sz="5400" dirty="0" smtClean="0">
                <a:solidFill>
                  <a:srgbClr val="061122"/>
                </a:solidFill>
              </a:rPr>
              <a:t> </a:t>
            </a:r>
            <a:r>
              <a:rPr lang="en-US" altLang="en-US" sz="5400" dirty="0" err="1" smtClean="0">
                <a:solidFill>
                  <a:srgbClr val="061122"/>
                </a:solidFill>
              </a:rPr>
              <a:t>practice</a:t>
            </a:r>
            <a:endParaRPr lang="en-US" altLang="en-US" sz="5400" dirty="0" smtClean="0">
              <a:solidFill>
                <a:srgbClr val="061122"/>
              </a:solidFill>
            </a:endParaRPr>
          </a:p>
          <a:p>
            <a:endParaRPr lang="en-US" altLang="en-US" sz="5400" dirty="0">
              <a:solidFill>
                <a:srgbClr val="061122"/>
              </a:solidFill>
            </a:endParaRPr>
          </a:p>
          <a:p>
            <a:pPr algn="ctr"/>
            <a:r>
              <a:rPr lang="en-US" altLang="en-US" sz="3200" dirty="0" smtClean="0">
                <a:solidFill>
                  <a:srgbClr val="061122"/>
                </a:solidFill>
              </a:rPr>
              <a:t>Check your timing</a:t>
            </a:r>
            <a:endParaRPr lang="en-US" altLang="en-US" sz="3200" dirty="0">
              <a:solidFill>
                <a:srgbClr val="06112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892629" y="699087"/>
            <a:ext cx="687002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000" dirty="0">
                <a:solidFill>
                  <a:srgbClr val="061122"/>
                </a:solidFill>
              </a:rPr>
              <a:t>Nervous about questions?  A few tips…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6267" y="2316605"/>
            <a:ext cx="62827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Use physical relaxation, deep breathing</a:t>
            </a:r>
          </a:p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Visualize yourself giving a great presentation</a:t>
            </a:r>
          </a:p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Practice </a:t>
            </a:r>
            <a:r>
              <a:rPr lang="en-US" dirty="0" err="1" smtClean="0">
                <a:solidFill>
                  <a:schemeClr val="accent4">
                    <a:lumMod val="10000"/>
                  </a:schemeClr>
                </a:solidFill>
              </a:rPr>
              <a:t>practice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5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sz="1800" dirty="0" smtClean="0">
                <a:solidFill>
                  <a:prstClr val="black"/>
                </a:solidFill>
                <a:latin typeface="Calibri"/>
                <a:ea typeface="+mn-ea"/>
              </a:rPr>
              <a:t> </a:t>
            </a:r>
            <a:endParaRPr lang="en-US" sz="18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81000"/>
            <a:ext cx="84582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Presentations: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will introduce yourselves: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Include whether you are a rising junior or senior, your major, and the title of your talk.</a:t>
            </a:r>
          </a:p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Each student will be responsible for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 or two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slides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Questions:  </a:t>
            </a:r>
            <a:endParaRPr lang="en-US" sz="28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Other students will go first, then the rest of the audience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Evaluation/constructive critique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afterwards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81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2875" y="1393778"/>
            <a:ext cx="7582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General elements of a successful presentation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8117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2220686" y="656771"/>
            <a:ext cx="461055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14350" indent="-514350">
              <a:buAutoNum type="arabicParenR"/>
            </a:pPr>
            <a:r>
              <a:rPr lang="en-US" altLang="en-US" sz="3000" dirty="0" smtClean="0">
                <a:solidFill>
                  <a:srgbClr val="061122"/>
                </a:solidFill>
              </a:rPr>
              <a:t>Who </a:t>
            </a:r>
            <a:r>
              <a:rPr lang="en-US" altLang="en-US" sz="3000" dirty="0">
                <a:solidFill>
                  <a:srgbClr val="061122"/>
                </a:solidFill>
              </a:rPr>
              <a:t>is your audience</a:t>
            </a:r>
            <a:r>
              <a:rPr lang="en-US" altLang="en-US" sz="3000" dirty="0" smtClean="0">
                <a:solidFill>
                  <a:srgbClr val="061122"/>
                </a:solidFill>
              </a:rPr>
              <a:t>?</a:t>
            </a:r>
          </a:p>
        </p:txBody>
      </p:sp>
      <p:pic>
        <p:nvPicPr>
          <p:cNvPr id="2052" name="Picture 4" descr="C:\Users\Lucie Maranda\AppData\Local\Microsoft\Windows\Temporary Internet Files\Content.IE5\IZ40KEBK\439705-royalty-free-rf-clip-art-illustration-of-a-cartoon-old-man-holding-a-trumpet-up-to-his-ear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604" y="4412925"/>
            <a:ext cx="2255922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Lucie Maranda\AppData\Local\Microsoft\Windows\Temporary Internet Files\Content.IE5\IZ40KEBK\Science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525" y="1725315"/>
            <a:ext cx="133667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Lucie Maranda\AppData\Local\Microsoft\Windows\Temporary Internet Files\Content.IE5\AW2VU8Z9\business-people-group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526" y="2639715"/>
            <a:ext cx="266267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Lucie Maranda\AppData\Local\Microsoft\Windows\Temporary Internet Files\Content.IE5\OKT30CHL\School_20Kids[1]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436" y="4297261"/>
            <a:ext cx="3848582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Lucie Maranda\AppData\Local\Microsoft\Windows\Temporary Internet Files\Content.IE5\OKT30CHL\0511-1108-1012-0248_Female_scientist_or_researcher_looking_through_a_microscope_clipart_image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704" y="1725315"/>
            <a:ext cx="1814568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Lucie Maranda\AppData\Local\Microsoft\Windows\Temporary Internet Files\Content.IE5\OKT30CHL\4642408953_4c067d08f2_z[1]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767" y="1554191"/>
            <a:ext cx="2500923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35372" y="1262578"/>
            <a:ext cx="6093726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3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+mj-lt"/>
                <a:ea typeface="ＭＳ Ｐゴシック" pitchFamily="-107" charset="-128"/>
              </a:rPr>
              <a:t>- What 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ＭＳ Ｐゴシック" pitchFamily="-107" charset="-128"/>
              </a:rPr>
              <a:t>do they need to learn?</a:t>
            </a:r>
          </a:p>
          <a:p>
            <a:pPr lvl="0">
              <a:spcBef>
                <a:spcPct val="3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+mj-lt"/>
                <a:ea typeface="ＭＳ Ｐゴシック" pitchFamily="-107" charset="-128"/>
              </a:rPr>
              <a:t>- Why 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ＭＳ Ｐゴシック" pitchFamily="-107" charset="-128"/>
              </a:rPr>
              <a:t>should they listen?</a:t>
            </a:r>
          </a:p>
          <a:p>
            <a:pPr lvl="0">
              <a:spcBef>
                <a:spcPct val="3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+mj-lt"/>
                <a:ea typeface="ＭＳ Ｐゴシック" pitchFamily="-107" charset="-128"/>
              </a:rPr>
              <a:t>- What 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ＭＳ Ｐゴシック" pitchFamily="-107" charset="-128"/>
              </a:rPr>
              <a:t>do they already know that you do not need to repeat?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438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6743" y="888948"/>
            <a:ext cx="603068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000" dirty="0" smtClean="0">
                <a:solidFill>
                  <a:srgbClr val="061122"/>
                </a:solidFill>
              </a:rPr>
              <a:t>2) What </a:t>
            </a:r>
            <a:r>
              <a:rPr lang="en-US" altLang="en-US" sz="3000" dirty="0">
                <a:solidFill>
                  <a:srgbClr val="061122"/>
                </a:solidFill>
              </a:rPr>
              <a:t>is your central message</a:t>
            </a:r>
            <a:r>
              <a:rPr lang="en-US" altLang="en-US" sz="3000" dirty="0" smtClean="0">
                <a:solidFill>
                  <a:srgbClr val="061122"/>
                </a:solidFill>
              </a:rPr>
              <a:t>?</a:t>
            </a:r>
          </a:p>
          <a:p>
            <a:endParaRPr lang="en-US" altLang="en-US" sz="3000" dirty="0">
              <a:solidFill>
                <a:srgbClr val="061122"/>
              </a:solidFill>
            </a:endParaRPr>
          </a:p>
          <a:p>
            <a:endParaRPr lang="en-US" altLang="en-US" sz="3000" dirty="0" smtClean="0">
              <a:solidFill>
                <a:srgbClr val="061122"/>
              </a:solidFill>
            </a:endParaRPr>
          </a:p>
          <a:p>
            <a:pPr algn="ctr"/>
            <a:r>
              <a:rPr lang="en-US" altLang="en-US" dirty="0" smtClean="0">
                <a:solidFill>
                  <a:srgbClr val="061122"/>
                </a:solidFill>
              </a:rPr>
              <a:t>Think: If you only had one sentence…</a:t>
            </a:r>
            <a:endParaRPr lang="en-US" altLang="en-US" dirty="0">
              <a:solidFill>
                <a:srgbClr val="06112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57559" y="651944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</a:rPr>
              <a:t>Nov 2018 OCG 350</a:t>
            </a:r>
            <a:endParaRPr lang="en-US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09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8521" y="714031"/>
            <a:ext cx="762901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Ahead of time:</a:t>
            </a:r>
          </a:p>
          <a:p>
            <a:r>
              <a:rPr lang="en-US" sz="3000" dirty="0" err="1" smtClean="0">
                <a:solidFill>
                  <a:srgbClr val="000000"/>
                </a:solidFill>
              </a:rPr>
              <a:t>i</a:t>
            </a:r>
            <a:r>
              <a:rPr lang="en-US" sz="3000" dirty="0" smtClean="0">
                <a:solidFill>
                  <a:srgbClr val="000000"/>
                </a:solidFill>
              </a:rPr>
              <a:t>) Prepare an outline of your presentation</a:t>
            </a:r>
          </a:p>
          <a:p>
            <a:endParaRPr lang="en-US" sz="3000" dirty="0">
              <a:solidFill>
                <a:srgbClr val="000000"/>
              </a:solidFill>
            </a:endParaRPr>
          </a:p>
          <a:p>
            <a:r>
              <a:rPr lang="en-US" sz="3000" dirty="0" smtClean="0">
                <a:solidFill>
                  <a:srgbClr val="000000"/>
                </a:solidFill>
              </a:rPr>
              <a:t>ii) Identify a few key points</a:t>
            </a:r>
          </a:p>
          <a:p>
            <a:endParaRPr lang="en-US" sz="3000" dirty="0">
              <a:solidFill>
                <a:srgbClr val="000000"/>
              </a:solidFill>
            </a:endParaRPr>
          </a:p>
          <a:p>
            <a:r>
              <a:rPr lang="en-US" sz="3000" dirty="0" smtClean="0">
                <a:solidFill>
                  <a:srgbClr val="000000"/>
                </a:solidFill>
              </a:rPr>
              <a:t>iii) Prepare to start and end strongly </a:t>
            </a:r>
          </a:p>
          <a:p>
            <a:r>
              <a:rPr lang="en-US" sz="3000" dirty="0">
                <a:solidFill>
                  <a:srgbClr val="000000"/>
                </a:solidFill>
              </a:rPr>
              <a:t>	</a:t>
            </a:r>
            <a:r>
              <a:rPr lang="en-US" sz="3000" dirty="0" smtClean="0">
                <a:solidFill>
                  <a:srgbClr val="000000"/>
                </a:solidFill>
              </a:rPr>
              <a:t>	- </a:t>
            </a:r>
            <a:r>
              <a:rPr lang="en-US" dirty="0" smtClean="0">
                <a:solidFill>
                  <a:srgbClr val="000000"/>
                </a:solidFill>
              </a:rPr>
              <a:t>Interesting opening point (‘hook’, ‘lead’)</a:t>
            </a:r>
          </a:p>
          <a:p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	- What is the problem?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437" y="6018903"/>
            <a:ext cx="8958927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http://www.mindtools.com/pages/article/newCS_96.htm</a:t>
            </a:r>
          </a:p>
        </p:txBody>
      </p:sp>
      <p:sp>
        <p:nvSpPr>
          <p:cNvPr id="4" name="Isosceles Triangle 3"/>
          <p:cNvSpPr/>
          <p:nvPr/>
        </p:nvSpPr>
        <p:spPr bwMode="auto">
          <a:xfrm>
            <a:off x="1567543" y="4659087"/>
            <a:ext cx="1030514" cy="85634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</a:endParaRPr>
          </a:p>
        </p:txBody>
      </p:sp>
      <p:sp>
        <p:nvSpPr>
          <p:cNvPr id="5" name="Isosceles Triangle 4"/>
          <p:cNvSpPr/>
          <p:nvPr/>
        </p:nvSpPr>
        <p:spPr bwMode="auto">
          <a:xfrm rot="10800000">
            <a:off x="1567543" y="3802745"/>
            <a:ext cx="1030514" cy="85634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48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8521" y="714031"/>
            <a:ext cx="8271816" cy="4585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Ahead of time:</a:t>
            </a:r>
          </a:p>
          <a:p>
            <a:r>
              <a:rPr lang="en-US" sz="3000" dirty="0" err="1" smtClean="0">
                <a:solidFill>
                  <a:schemeClr val="accent4">
                    <a:lumMod val="90000"/>
                  </a:schemeClr>
                </a:solidFill>
              </a:rPr>
              <a:t>i</a:t>
            </a:r>
            <a:r>
              <a:rPr lang="en-US" sz="3000" dirty="0" smtClean="0">
                <a:solidFill>
                  <a:schemeClr val="accent4">
                    <a:lumMod val="90000"/>
                  </a:schemeClr>
                </a:solidFill>
              </a:rPr>
              <a:t>) Prepare an outline of your presentation</a:t>
            </a:r>
          </a:p>
          <a:p>
            <a:endParaRPr lang="en-US" sz="3000" dirty="0">
              <a:solidFill>
                <a:schemeClr val="accent4">
                  <a:lumMod val="90000"/>
                </a:schemeClr>
              </a:solidFill>
            </a:endParaRPr>
          </a:p>
          <a:p>
            <a:r>
              <a:rPr lang="en-US" sz="3000" dirty="0" smtClean="0">
                <a:solidFill>
                  <a:schemeClr val="accent4">
                    <a:lumMod val="90000"/>
                  </a:schemeClr>
                </a:solidFill>
              </a:rPr>
              <a:t>ii) Identify a few key points</a:t>
            </a:r>
          </a:p>
          <a:p>
            <a:endParaRPr lang="en-US" sz="3000" dirty="0">
              <a:solidFill>
                <a:schemeClr val="accent4">
                  <a:lumMod val="90000"/>
                </a:schemeClr>
              </a:solidFill>
            </a:endParaRPr>
          </a:p>
          <a:p>
            <a:r>
              <a:rPr lang="en-US" sz="3000" dirty="0" smtClean="0">
                <a:solidFill>
                  <a:schemeClr val="accent4">
                    <a:lumMod val="90000"/>
                  </a:schemeClr>
                </a:solidFill>
              </a:rPr>
              <a:t>iii) Start and end strongly </a:t>
            </a:r>
          </a:p>
          <a:p>
            <a:r>
              <a:rPr lang="en-US" sz="3000" dirty="0">
                <a:solidFill>
                  <a:srgbClr val="000000"/>
                </a:solidFill>
              </a:rPr>
              <a:t>	</a:t>
            </a:r>
            <a:r>
              <a:rPr lang="en-US" sz="3000" dirty="0" smtClean="0">
                <a:solidFill>
                  <a:srgbClr val="000000"/>
                </a:solidFill>
              </a:rPr>
              <a:t>	- </a:t>
            </a:r>
            <a:r>
              <a:rPr lang="en-US" dirty="0" smtClean="0">
                <a:solidFill>
                  <a:srgbClr val="000000"/>
                </a:solidFill>
              </a:rPr>
              <a:t>Interesting opening point (‘hook’, ‘lead’)</a:t>
            </a:r>
          </a:p>
          <a:p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- What is the problem?</a:t>
            </a:r>
          </a:p>
          <a:p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				   </a:t>
            </a:r>
            <a:r>
              <a:rPr lang="en-US" sz="3200" dirty="0" smtClean="0">
                <a:solidFill>
                  <a:schemeClr val="accent4">
                    <a:lumMod val="10000"/>
                  </a:schemeClr>
                </a:solidFill>
              </a:rPr>
              <a:t>Challenging question?</a:t>
            </a:r>
            <a:endParaRPr lang="en-US" sz="3200" dirty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US" dirty="0" smtClean="0">
                <a:solidFill>
                  <a:schemeClr val="accent4">
                    <a:lumMod val="90000"/>
                  </a:schemeClr>
                </a:solidFill>
              </a:rPr>
              <a:t>			</a:t>
            </a:r>
            <a:r>
              <a:rPr lang="en-US" sz="3200" b="1" dirty="0" smtClean="0">
                <a:solidFill>
                  <a:srgbClr val="FF0000"/>
                </a:solidFill>
              </a:rPr>
              <a:t>Title	  </a:t>
            </a:r>
            <a:r>
              <a:rPr lang="en-US" sz="3200" dirty="0" smtClean="0">
                <a:solidFill>
                  <a:schemeClr val="accent4">
                    <a:lumMod val="10000"/>
                  </a:schemeClr>
                </a:solidFill>
              </a:rPr>
              <a:t>Interesting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437" y="6018903"/>
            <a:ext cx="8958927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http://www.mindtools.com/pages/article/newCS_96.htm</a:t>
            </a:r>
          </a:p>
        </p:txBody>
      </p:sp>
      <p:sp>
        <p:nvSpPr>
          <p:cNvPr id="4" name="Isosceles Triangle 3"/>
          <p:cNvSpPr/>
          <p:nvPr/>
        </p:nvSpPr>
        <p:spPr bwMode="auto">
          <a:xfrm>
            <a:off x="1567543" y="4659087"/>
            <a:ext cx="1030514" cy="85634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</a:endParaRPr>
          </a:p>
        </p:txBody>
      </p:sp>
      <p:sp>
        <p:nvSpPr>
          <p:cNvPr id="5" name="Isosceles Triangle 4"/>
          <p:cNvSpPr/>
          <p:nvPr/>
        </p:nvSpPr>
        <p:spPr bwMode="auto">
          <a:xfrm rot="10800000">
            <a:off x="1567543" y="3802745"/>
            <a:ext cx="1030514" cy="856342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</a:endParaRPr>
          </a:p>
        </p:txBody>
      </p:sp>
      <p:sp>
        <p:nvSpPr>
          <p:cNvPr id="6" name="Left Brace 5"/>
          <p:cNvSpPr/>
          <p:nvPr/>
        </p:nvSpPr>
        <p:spPr bwMode="auto">
          <a:xfrm>
            <a:off x="4708477" y="4227449"/>
            <a:ext cx="341195" cy="1181635"/>
          </a:xfrm>
          <a:prstGeom prst="leftBrace">
            <a:avLst>
              <a:gd name="adj1" fmla="val 36979"/>
              <a:gd name="adj2" fmla="val 63860"/>
            </a:avLst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90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88E4"/>
      </a:accent1>
      <a:accent2>
        <a:srgbClr val="009999"/>
      </a:accent2>
      <a:accent3>
        <a:srgbClr val="AAB9D3"/>
      </a:accent3>
      <a:accent4>
        <a:srgbClr val="DADADA"/>
      </a:accent4>
      <a:accent5>
        <a:srgbClr val="AAC3EF"/>
      </a:accent5>
      <a:accent6>
        <a:srgbClr val="008A8A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2E2E8E"/>
        </a:accent1>
        <a:accent2>
          <a:srgbClr val="0066CC"/>
        </a:accent2>
        <a:accent3>
          <a:srgbClr val="AAACB1"/>
        </a:accent3>
        <a:accent4>
          <a:srgbClr val="DADADA"/>
        </a:accent4>
        <a:accent5>
          <a:srgbClr val="ADADC6"/>
        </a:accent5>
        <a:accent6>
          <a:srgbClr val="005CB9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58718C"/>
        </a:accent1>
        <a:accent2>
          <a:srgbClr val="6D9D97"/>
        </a:accent2>
        <a:accent3>
          <a:srgbClr val="B0B9C3"/>
        </a:accent3>
        <a:accent4>
          <a:srgbClr val="DADADA"/>
        </a:accent4>
        <a:accent5>
          <a:srgbClr val="B4BBC5"/>
        </a:accent5>
        <a:accent6>
          <a:srgbClr val="628E88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88E4"/>
        </a:accent1>
        <a:accent2>
          <a:srgbClr val="009999"/>
        </a:accent2>
        <a:accent3>
          <a:srgbClr val="AAB9D3"/>
        </a:accent3>
        <a:accent4>
          <a:srgbClr val="DADADA"/>
        </a:accent4>
        <a:accent5>
          <a:srgbClr val="AAC3EF"/>
        </a:accent5>
        <a:accent6>
          <a:srgbClr val="008A8A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9966FF"/>
        </a:accent1>
        <a:accent2>
          <a:srgbClr val="00FFFF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E7E7"/>
        </a:accent6>
        <a:hlink>
          <a:srgbClr val="5FAFFF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8080"/>
        </a:accent1>
        <a:accent2>
          <a:srgbClr val="0099FF"/>
        </a:accent2>
        <a:accent3>
          <a:srgbClr val="AAB8B8"/>
        </a:accent3>
        <a:accent4>
          <a:srgbClr val="DADADA"/>
        </a:accent4>
        <a:accent5>
          <a:srgbClr val="AAC0C0"/>
        </a:accent5>
        <a:accent6>
          <a:srgbClr val="008AE7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CBD7CE"/>
        </a:accent1>
        <a:accent2>
          <a:srgbClr val="9CA8A4"/>
        </a:accent2>
        <a:accent3>
          <a:srgbClr val="CEDAD1"/>
        </a:accent3>
        <a:accent4>
          <a:srgbClr val="DADADA"/>
        </a:accent4>
        <a:accent5>
          <a:srgbClr val="E2E8E3"/>
        </a:accent5>
        <a:accent6>
          <a:srgbClr val="8D9894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686B5D"/>
        </a:accent1>
        <a:accent2>
          <a:srgbClr val="5D8770"/>
        </a:accent2>
        <a:accent3>
          <a:srgbClr val="B3B3AF"/>
        </a:accent3>
        <a:accent4>
          <a:srgbClr val="BCBAB1"/>
        </a:accent4>
        <a:accent5>
          <a:srgbClr val="B9BAB6"/>
        </a:accent5>
        <a:accent6>
          <a:srgbClr val="537A65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FFFFFF"/>
        </a:accent1>
        <a:accent2>
          <a:srgbClr val="A4BCC4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94AAB1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E6E3D4"/>
        </a:accent1>
        <a:accent2>
          <a:srgbClr val="A2A4AC"/>
        </a:accent2>
        <a:accent3>
          <a:srgbClr val="E8E5D9"/>
        </a:accent3>
        <a:accent4>
          <a:srgbClr val="000000"/>
        </a:accent4>
        <a:accent5>
          <a:srgbClr val="F0EFE6"/>
        </a:accent5>
        <a:accent6>
          <a:srgbClr val="9294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X:Templates:Presentations:Designs:Ripple</Template>
  <TotalTime>5843</TotalTime>
  <Words>617</Words>
  <Application>Microsoft Office PowerPoint</Application>
  <PresentationFormat>On-screen Show (4:3)</PresentationFormat>
  <Paragraphs>192</Paragraphs>
  <Slides>24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ＭＳ Ｐゴシック</vt:lpstr>
      <vt:lpstr>Arial</vt:lpstr>
      <vt:lpstr>Calibri</vt:lpstr>
      <vt:lpstr>Times</vt:lpstr>
      <vt:lpstr>Wingdings</vt:lpstr>
      <vt:lpstr>Ripple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GSO/URI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 A. Pockalny</dc:creator>
  <cp:lastModifiedBy>Jeremy</cp:lastModifiedBy>
  <cp:revision>146</cp:revision>
  <dcterms:created xsi:type="dcterms:W3CDTF">2014-06-16T23:35:34Z</dcterms:created>
  <dcterms:modified xsi:type="dcterms:W3CDTF">2018-11-20T19:19:17Z</dcterms:modified>
</cp:coreProperties>
</file>